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handoutMasterIdLst>
    <p:handoutMasterId r:id="rId16"/>
  </p:handoutMasterIdLst>
  <p:sldIdLst>
    <p:sldId id="281" r:id="rId4"/>
    <p:sldId id="260" r:id="rId6"/>
    <p:sldId id="268" r:id="rId7"/>
    <p:sldId id="261" r:id="rId8"/>
    <p:sldId id="265" r:id="rId9"/>
    <p:sldId id="269" r:id="rId10"/>
    <p:sldId id="271" r:id="rId11"/>
    <p:sldId id="272" r:id="rId12"/>
    <p:sldId id="276" r:id="rId13"/>
    <p:sldId id="264" r:id="rId14"/>
    <p:sldId id="282" r:id="rId15"/>
  </p:sldIdLst>
  <p:sldSz cx="12192000" cy="6858000"/>
  <p:notesSz cx="6797675" cy="987298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541"/>
    <p:restoredTop sz="94660"/>
  </p:normalViewPr>
  <p:slideViewPr>
    <p:cSldViewPr showGuides="1">
      <p:cViewPr varScale="1">
        <p:scale>
          <a:sx n="102" d="100"/>
          <a:sy n="10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页眉占位符 1536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eaLnBrk="1" hangingPunct="1">
              <a:lnSpc>
                <a:spcPct val="120000"/>
              </a:lnSpc>
            </a:pPr>
            <a:endParaRPr lang="zh-CN" altLang="en-US" sz="1200" b="0">
              <a:ea typeface="黑体" panose="02010609060101010101" pitchFamily="49" charset="-122"/>
            </a:endParaRPr>
          </a:p>
        </p:txBody>
      </p:sp>
      <p:sp>
        <p:nvSpPr>
          <p:cNvPr id="19459" name="日期占位符 15362"/>
          <p:cNvSpPr>
            <a:spLocks noGrp="1"/>
          </p:cNvSpPr>
          <p:nvPr>
            <p:ph type="dt" sz="quarter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lvl="0" algn="r" eaLnBrk="1" hangingPunct="1">
              <a:lnSpc>
                <a:spcPct val="120000"/>
              </a:lnSpc>
            </a:pPr>
            <a:endParaRPr lang="zh-CN" altLang="en-US" sz="1200" b="0"/>
          </a:p>
        </p:txBody>
      </p:sp>
      <p:sp>
        <p:nvSpPr>
          <p:cNvPr id="19460" name="页脚占位符 15363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eaLnBrk="1" hangingPunct="1">
              <a:lnSpc>
                <a:spcPct val="120000"/>
              </a:lnSpc>
            </a:pPr>
            <a:endParaRPr lang="en-US" altLang="zh-CN" sz="1200" b="0"/>
          </a:p>
        </p:txBody>
      </p:sp>
      <p:sp>
        <p:nvSpPr>
          <p:cNvPr id="19461" name="灯片编号占位符 15364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</a:pPr>
            <a:fld id="{9A0DB2DC-4C9A-4742-B13C-FB6460FD3503}" type="slidenum">
              <a:rPr lang="en-US" altLang="en-US" sz="1200" b="0">
                <a:solidFill>
                  <a:srgbClr val="898989"/>
                </a:solidFill>
              </a:rPr>
            </a:fld>
            <a:endParaRPr lang="en-US" altLang="en-US" sz="1200" b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 eaLnBrk="1" hangingPunct="1">
              <a:lnSpc>
                <a:spcPct val="120000"/>
              </a:lnSpc>
            </a:pPr>
            <a:endParaRPr lang="zh-CN" altLang="en-US" sz="1200">
              <a:ea typeface="黑体" panose="02010609060101010101" pitchFamily="49" charset="-122"/>
            </a:endParaRPr>
          </a:p>
        </p:txBody>
      </p:sp>
      <p:sp>
        <p:nvSpPr>
          <p:cNvPr id="18435" name="日期占位符 2"/>
          <p:cNvSpPr>
            <a:spLocks noGrp="1"/>
          </p:cNvSpPr>
          <p:nvPr>
            <p:ph type="dt" idx="2"/>
          </p:nvPr>
        </p:nvSpPr>
        <p:spPr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 algn="r" eaLnBrk="1" hangingPunct="1">
              <a:lnSpc>
                <a:spcPct val="120000"/>
              </a:lnSpc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6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37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8438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eaLnBrk="1" hangingPunct="1">
              <a:lnSpc>
                <a:spcPct val="120000"/>
              </a:lnSpc>
            </a:pPr>
            <a:endParaRPr lang="zh-CN" altLang="en-US" sz="1200"/>
          </a:p>
        </p:txBody>
      </p:sp>
      <p:sp>
        <p:nvSpPr>
          <p:cNvPr id="1843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60337" y="830263"/>
            <a:ext cx="7361237" cy="4141787"/>
          </a:xfrm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r" defTabSz="1087755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60337" y="830263"/>
            <a:ext cx="7361237" cy="4141787"/>
          </a:xfrm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r" defTabSz="1087755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>
              <a:lnSpc>
                <a:spcPct val="120000"/>
              </a:lnSpc>
              <a:buFont typeface="Arial" panose="020B0604020202020204" pitchFamily="34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1" y="112236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165" indent="0" algn="ctr">
              <a:buNone/>
              <a:defRPr sz="1600"/>
            </a:lvl5pPr>
            <a:lvl6pPr marL="2285365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199765" indent="0" algn="ctr">
              <a:buNone/>
              <a:defRPr sz="1600"/>
            </a:lvl8pPr>
            <a:lvl9pPr marL="3656965" indent="0" algn="ctr">
              <a:buNone/>
              <a:defRPr sz="1600"/>
            </a:lvl9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083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084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10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10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10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1" y="112236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165" indent="0" algn="ctr">
              <a:buNone/>
              <a:defRPr sz="1600"/>
            </a:lvl5pPr>
            <a:lvl6pPr marL="2285365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199765" indent="0" algn="ctr">
              <a:buNone/>
              <a:defRPr sz="1600"/>
            </a:lvl8pPr>
            <a:lvl9pPr marL="3656965" indent="0" algn="ctr">
              <a:buNone/>
              <a:defRPr sz="1600"/>
            </a:lvl9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31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132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5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 defTabSz="91313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155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15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2"/>
          <p:cNvGrpSpPr/>
          <p:nvPr/>
        </p:nvGrpSpPr>
        <p:grpSpPr>
          <a:xfrm>
            <a:off x="1588" y="-20637"/>
            <a:ext cx="12192000" cy="6878637"/>
            <a:chOff x="2332" y="-20166"/>
            <a:chExt cx="12190573" cy="6878166"/>
          </a:xfrm>
        </p:grpSpPr>
        <p:sp>
          <p:nvSpPr>
            <p:cNvPr id="1027" name="矩形 13"/>
            <p:cNvSpPr/>
            <p:nvPr/>
          </p:nvSpPr>
          <p:spPr>
            <a:xfrm>
              <a:off x="2332" y="-20166"/>
              <a:ext cx="6093699" cy="6878166"/>
            </a:xfrm>
            <a:prstGeom prst="rect">
              <a:avLst/>
            </a:prstGeom>
            <a:solidFill>
              <a:srgbClr val="D9682E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800" b="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28" name="矩形 14"/>
            <p:cNvSpPr/>
            <p:nvPr/>
          </p:nvSpPr>
          <p:spPr>
            <a:xfrm>
              <a:off x="6099205" y="-20166"/>
              <a:ext cx="6093700" cy="6878166"/>
            </a:xfrm>
            <a:prstGeom prst="rect">
              <a:avLst/>
            </a:prstGeom>
            <a:solidFill>
              <a:srgbClr val="5F92CA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800" b="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29" name="矩形 15"/>
            <p:cNvSpPr/>
            <p:nvPr/>
          </p:nvSpPr>
          <p:spPr>
            <a:xfrm>
              <a:off x="119793" y="71904"/>
              <a:ext cx="11952476" cy="6690853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800" b="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3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1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3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fontAlgn="base">
              <a:defRPr sz="1200" b="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3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algn="ctr" fontAlgn="base">
              <a:defRPr sz="1200" b="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103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marL="0" indent="0" algn="r">
              <a:defRPr sz="1200" b="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defTabSz="91313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pic>
        <p:nvPicPr>
          <p:cNvPr id="1035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00" y="5911850"/>
            <a:ext cx="1135063" cy="795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6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50" y="260350"/>
            <a:ext cx="823913" cy="6381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marL="0" indent="0" algn="l" defTabSz="912495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4300" kern="12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227330" indent="-227330" algn="l" defTabSz="913130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12"/>
          <p:cNvGrpSpPr/>
          <p:nvPr/>
        </p:nvGrpSpPr>
        <p:grpSpPr>
          <a:xfrm>
            <a:off x="1588" y="-20637"/>
            <a:ext cx="12192000" cy="6878637"/>
            <a:chOff x="2332" y="-20166"/>
            <a:chExt cx="12190573" cy="6878166"/>
          </a:xfrm>
        </p:grpSpPr>
        <p:sp>
          <p:nvSpPr>
            <p:cNvPr id="2051" name="矩形 13"/>
            <p:cNvSpPr/>
            <p:nvPr/>
          </p:nvSpPr>
          <p:spPr>
            <a:xfrm>
              <a:off x="2332" y="-20166"/>
              <a:ext cx="6093699" cy="6878166"/>
            </a:xfrm>
            <a:prstGeom prst="rect">
              <a:avLst/>
            </a:prstGeom>
            <a:solidFill>
              <a:srgbClr val="D9682E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800" b="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52" name="矩形 14"/>
            <p:cNvSpPr/>
            <p:nvPr/>
          </p:nvSpPr>
          <p:spPr>
            <a:xfrm>
              <a:off x="6099205" y="-20166"/>
              <a:ext cx="6093700" cy="6878166"/>
            </a:xfrm>
            <a:prstGeom prst="rect">
              <a:avLst/>
            </a:prstGeom>
            <a:solidFill>
              <a:srgbClr val="5F92CA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800" b="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53" name="矩形 15"/>
            <p:cNvSpPr/>
            <p:nvPr/>
          </p:nvSpPr>
          <p:spPr>
            <a:xfrm>
              <a:off x="119793" y="71904"/>
              <a:ext cx="11952476" cy="6690853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800" b="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54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5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6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fontAlgn="base">
              <a:defRPr sz="1200" b="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205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algn="ctr" fontAlgn="base">
              <a:defRPr sz="1200" b="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205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>
            <a:lvl1pPr marL="0" indent="0" algn="r">
              <a:defRPr sz="1200" b="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defTabSz="91313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pic>
        <p:nvPicPr>
          <p:cNvPr id="205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00" y="5911850"/>
            <a:ext cx="1135063" cy="795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6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50" y="260350"/>
            <a:ext cx="823913" cy="6381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marL="0" indent="0" algn="l" defTabSz="912495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4300" kern="12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227330" indent="-227330" algn="l" defTabSz="913130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70" name="组合 11"/>
          <p:cNvGrpSpPr/>
          <p:nvPr/>
        </p:nvGrpSpPr>
        <p:grpSpPr>
          <a:xfrm>
            <a:off x="4763" y="-20637"/>
            <a:ext cx="12185650" cy="6878637"/>
            <a:chOff x="2332" y="-20166"/>
            <a:chExt cx="12190573" cy="6878166"/>
          </a:xfrm>
        </p:grpSpPr>
        <p:sp>
          <p:nvSpPr>
            <p:cNvPr id="7171" name="矩形 9"/>
            <p:cNvSpPr/>
            <p:nvPr/>
          </p:nvSpPr>
          <p:spPr>
            <a:xfrm>
              <a:off x="2332" y="-20166"/>
              <a:ext cx="6093698" cy="6878166"/>
            </a:xfrm>
            <a:prstGeom prst="rect">
              <a:avLst/>
            </a:prstGeom>
            <a:solidFill>
              <a:srgbClr val="D9682E"/>
            </a:solidFill>
            <a:ln w="12700">
              <a:noFill/>
            </a:ln>
          </p:spPr>
          <p:txBody>
            <a:bodyPr anchor="ctr" anchorCtr="0"/>
            <a:p>
              <a:pPr algn="ctr" defTabSz="457200"/>
              <a:endParaRPr lang="zh-CN" altLang="en-US" sz="16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72" name="矩形 10"/>
            <p:cNvSpPr/>
            <p:nvPr/>
          </p:nvSpPr>
          <p:spPr>
            <a:xfrm>
              <a:off x="6099206" y="-20166"/>
              <a:ext cx="6093699" cy="6878166"/>
            </a:xfrm>
            <a:prstGeom prst="rect">
              <a:avLst/>
            </a:prstGeom>
            <a:solidFill>
              <a:srgbClr val="5F92CA"/>
            </a:solidFill>
            <a:ln w="12700">
              <a:noFill/>
            </a:ln>
          </p:spPr>
          <p:txBody>
            <a:bodyPr anchor="ctr" anchorCtr="0"/>
            <a:p>
              <a:pPr algn="ctr" defTabSz="457200"/>
              <a:endParaRPr lang="zh-CN" altLang="en-US" sz="16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73" name="矩形 8"/>
            <p:cNvSpPr/>
            <p:nvPr/>
          </p:nvSpPr>
          <p:spPr>
            <a:xfrm>
              <a:off x="119854" y="71904"/>
              <a:ext cx="11952352" cy="6690853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algn="ctr" defTabSz="457200"/>
              <a:endParaRPr lang="zh-CN" altLang="en-US" sz="16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174" name="矩形 13"/>
          <p:cNvSpPr/>
          <p:nvPr/>
        </p:nvSpPr>
        <p:spPr>
          <a:xfrm>
            <a:off x="6899275" y="2568575"/>
            <a:ext cx="5360988" cy="2306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457200"/>
            <a:r>
              <a:rPr lang="zh-CN" altLang="en-US" sz="7200">
                <a:solidFill>
                  <a:srgbClr val="5F92CA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量一量，</a:t>
            </a:r>
            <a:endParaRPr lang="zh-CN" altLang="en-US" sz="7200">
              <a:solidFill>
                <a:srgbClr val="5F92CA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defTabSz="457200"/>
            <a:r>
              <a:rPr lang="zh-CN" altLang="en-US" sz="7200">
                <a:solidFill>
                  <a:srgbClr val="5F92CA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比一比</a:t>
            </a:r>
            <a:endParaRPr lang="zh-CN" altLang="en-US" sz="7200">
              <a:solidFill>
                <a:srgbClr val="5F92CA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7175" name="矩形 14"/>
          <p:cNvSpPr/>
          <p:nvPr/>
        </p:nvSpPr>
        <p:spPr>
          <a:xfrm>
            <a:off x="7043738" y="1887538"/>
            <a:ext cx="2797175" cy="366712"/>
          </a:xfrm>
          <a:prstGeom prst="rect">
            <a:avLst/>
          </a:prstGeom>
          <a:solidFill>
            <a:srgbClr val="C55A11"/>
          </a:solidFill>
          <a:ln w="9525">
            <a:noFill/>
          </a:ln>
        </p:spPr>
        <p:txBody>
          <a:bodyPr lIns="91403" tIns="45700" rIns="91403" bIns="45700" anchor="t" anchorCtr="0">
            <a:spAutoFit/>
          </a:bodyPr>
          <a:p>
            <a:pPr defTabSz="457200"/>
            <a:r>
              <a:rPr lang="zh-CN" altLang="en-US" sz="18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数学人教版     二年级上</a:t>
            </a:r>
            <a:endParaRPr lang="zh-CN" altLang="en-US" sz="1800">
              <a:solidFill>
                <a:srgbClr val="FFFFF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7176" name="Picture 10" descr="Flat university concept background Free Vector"/>
          <p:cNvPicPr>
            <a:picLocks noChangeAspect="1"/>
          </p:cNvPicPr>
          <p:nvPr/>
        </p:nvPicPr>
        <p:blipFill>
          <a:blip r:embed="rId1"/>
          <a:srcRect b="23373"/>
          <a:stretch>
            <a:fillRect/>
          </a:stretch>
        </p:blipFill>
        <p:spPr>
          <a:xfrm>
            <a:off x="479425" y="1700213"/>
            <a:ext cx="5329238" cy="4083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2"/>
          <p:cNvGrpSpPr/>
          <p:nvPr/>
        </p:nvGrpSpPr>
        <p:grpSpPr>
          <a:xfrm>
            <a:off x="3370263" y="1582738"/>
            <a:ext cx="5449887" cy="2949575"/>
            <a:chOff x="1846264" y="1582899"/>
            <a:chExt cx="5449886" cy="2949254"/>
          </a:xfrm>
        </p:grpSpPr>
        <p:pic>
          <p:nvPicPr>
            <p:cNvPr id="16387" name="Picture 1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46264" y="1582899"/>
              <a:ext cx="5449886" cy="29492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88" name="文本框 23586"/>
            <p:cNvSpPr/>
            <p:nvPr/>
          </p:nvSpPr>
          <p:spPr>
            <a:xfrm>
              <a:off x="5681663" y="2236878"/>
              <a:ext cx="1325562" cy="3916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zh-CN" altLang="en-US" sz="1800">
                  <a:ea typeface="黑体" panose="02010609060101010101" pitchFamily="49" charset="-122"/>
                  <a:sym typeface="Arial" panose="020B0604020202020204" pitchFamily="34" charset="0"/>
                </a:rPr>
                <a:t>巨蟒身长</a:t>
              </a:r>
              <a:endParaRPr lang="zh-CN" altLang="en-US" sz="180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389" name="文本框 23587"/>
            <p:cNvSpPr/>
            <p:nvPr/>
          </p:nvSpPr>
          <p:spPr>
            <a:xfrm>
              <a:off x="5942013" y="3138480"/>
              <a:ext cx="804862" cy="3916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zh-CN" altLang="en-US" sz="1800">
                  <a:ea typeface="黑体" panose="02010609060101010101" pitchFamily="49" charset="-122"/>
                  <a:sym typeface="Arial" panose="020B0604020202020204" pitchFamily="34" charset="0"/>
                </a:rPr>
                <a:t>一庹</a:t>
              </a:r>
              <a:endParaRPr lang="zh-CN" altLang="en-US" sz="180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390" name="文本框 23588"/>
            <p:cNvSpPr/>
            <p:nvPr/>
          </p:nvSpPr>
          <p:spPr>
            <a:xfrm>
              <a:off x="5859463" y="4124209"/>
              <a:ext cx="969962" cy="3916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1800">
                  <a:ea typeface="黑体" panose="02010609060101010101" pitchFamily="49" charset="-122"/>
                  <a:sym typeface="Arial" panose="020B0604020202020204" pitchFamily="34" charset="0"/>
                </a:rPr>
                <a:t>8</a:t>
              </a:r>
              <a:r>
                <a:rPr lang="zh-CN" altLang="en-US" sz="1800">
                  <a:ea typeface="黑体" panose="02010609060101010101" pitchFamily="49" charset="-122"/>
                  <a:sym typeface="Arial" panose="020B0604020202020204" pitchFamily="34" charset="0"/>
                </a:rPr>
                <a:t>人</a:t>
              </a:r>
              <a:endParaRPr lang="zh-CN" altLang="en-US" sz="180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391" name="矩形 23556"/>
          <p:cNvSpPr/>
          <p:nvPr/>
        </p:nvSpPr>
        <p:spPr>
          <a:xfrm>
            <a:off x="2063750" y="4652963"/>
            <a:ext cx="8208963" cy="752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1800">
                <a:ea typeface="黑体" panose="02010609060101010101" pitchFamily="49" charset="-122"/>
                <a:sym typeface="Arial" panose="020B0604020202020204" pitchFamily="34" charset="0"/>
              </a:rPr>
              <a:t>问题：</a:t>
            </a:r>
            <a:r>
              <a:rPr lang="en-US" altLang="zh-CN" sz="1800">
                <a:ea typeface="黑体" panose="02010609060101010101" pitchFamily="49" charset="-122"/>
                <a:sym typeface="Arial" panose="020B0604020202020204" pitchFamily="34" charset="0"/>
              </a:rPr>
              <a:t>1. </a:t>
            </a:r>
            <a:r>
              <a:rPr lang="zh-CN" altLang="en-US" sz="1800">
                <a:ea typeface="黑体" panose="02010609060101010101" pitchFamily="49" charset="-122"/>
                <a:sym typeface="Arial" panose="020B0604020202020204" pitchFamily="34" charset="0"/>
              </a:rPr>
              <a:t>选择上表中的一种动物，像刚才一样，用你自己的方式把这种</a:t>
            </a:r>
            <a:endParaRPr lang="zh-CN" altLang="en-US" sz="180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>
                <a:ea typeface="黑体" panose="02010609060101010101" pitchFamily="49" charset="-122"/>
                <a:sym typeface="Arial" panose="020B0604020202020204" pitchFamily="34" charset="0"/>
              </a:rPr>
              <a:t>               动物的身高或身长表示出来。请你在你的书上填一填。</a:t>
            </a:r>
            <a:endParaRPr lang="zh-CN" altLang="en-US" sz="1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392" name="矩形 23565"/>
          <p:cNvSpPr/>
          <p:nvPr/>
        </p:nvSpPr>
        <p:spPr>
          <a:xfrm>
            <a:off x="2063750" y="5414963"/>
            <a:ext cx="8281988" cy="752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1800">
                <a:ea typeface="黑体" panose="02010609060101010101" pitchFamily="49" charset="-122"/>
                <a:sym typeface="Arial" panose="020B0604020202020204" pitchFamily="34" charset="0"/>
              </a:rPr>
              <a:t>      2. </a:t>
            </a:r>
            <a:r>
              <a:rPr lang="zh-CN" altLang="en-US" sz="1800">
                <a:ea typeface="黑体" panose="02010609060101010101" pitchFamily="49" charset="-122"/>
                <a:sym typeface="Arial" panose="020B0604020202020204" pitchFamily="34" charset="0"/>
              </a:rPr>
              <a:t>谁来说说，你选了哪个动物？测量标准是什么？测量结果怎么样？ </a:t>
            </a:r>
            <a:endParaRPr lang="zh-CN" altLang="en-US" sz="180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>
                <a:ea typeface="黑体" panose="02010609060101010101" pitchFamily="49" charset="-122"/>
                <a:sym typeface="Arial" panose="020B0604020202020204" pitchFamily="34" charset="0"/>
              </a:rPr>
              <a:t>               （以巨蟒身长为例）</a:t>
            </a:r>
            <a:endParaRPr lang="zh-CN" altLang="en-US" sz="1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393" name="矩形 23579"/>
          <p:cNvSpPr/>
          <p:nvPr/>
        </p:nvSpPr>
        <p:spPr>
          <a:xfrm>
            <a:off x="2063750" y="6175375"/>
            <a:ext cx="8066088" cy="392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1800">
                <a:ea typeface="黑体" panose="02010609060101010101" pitchFamily="49" charset="-122"/>
                <a:sym typeface="Arial" panose="020B0604020202020204" pitchFamily="34" charset="0"/>
              </a:rPr>
              <a:t>      3. </a:t>
            </a:r>
            <a:r>
              <a:rPr lang="zh-CN" altLang="en-US" sz="1800">
                <a:ea typeface="黑体" panose="02010609060101010101" pitchFamily="49" charset="-122"/>
                <a:sym typeface="Arial" panose="020B0604020202020204" pitchFamily="34" charset="0"/>
              </a:rPr>
              <a:t>谁跟他选的动物一样，但测量标准不一样，也来说说！</a:t>
            </a:r>
            <a:endParaRPr lang="zh-CN" altLang="en-US" sz="1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394" name="Rectangle 2"/>
          <p:cNvSpPr/>
          <p:nvPr/>
        </p:nvSpPr>
        <p:spPr>
          <a:xfrm>
            <a:off x="1981200" y="417513"/>
            <a:ext cx="6851650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4000" b="0">
                <a:ea typeface="黑体" panose="02010609060101010101" pitchFamily="49" charset="-122"/>
                <a:sym typeface="Arial" panose="020B0604020202020204" pitchFamily="34" charset="0"/>
              </a:rPr>
              <a:t>三、课后自主选择</a:t>
            </a:r>
            <a:endParaRPr lang="zh-CN" altLang="en-US" sz="40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6395" name="Picture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0263" y="1582738"/>
            <a:ext cx="5449887" cy="2949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396" name="组合 3"/>
          <p:cNvGrpSpPr/>
          <p:nvPr/>
        </p:nvGrpSpPr>
        <p:grpSpPr>
          <a:xfrm>
            <a:off x="7059613" y="2236788"/>
            <a:ext cx="1617662" cy="2279650"/>
            <a:chOff x="5536157" y="2237408"/>
            <a:chExt cx="1617118" cy="2278136"/>
          </a:xfrm>
        </p:grpSpPr>
        <p:sp>
          <p:nvSpPr>
            <p:cNvPr id="16397" name="文本框 23586"/>
            <p:cNvSpPr/>
            <p:nvPr/>
          </p:nvSpPr>
          <p:spPr>
            <a:xfrm>
              <a:off x="5682158" y="2237408"/>
              <a:ext cx="1325116" cy="391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zh-CN" altLang="en-US" sz="1800">
                  <a:ea typeface="黑体" panose="02010609060101010101" pitchFamily="49" charset="-122"/>
                  <a:sym typeface="Arial" panose="020B0604020202020204" pitchFamily="34" charset="0"/>
                </a:rPr>
                <a:t>巨蟒身长</a:t>
              </a:r>
              <a:endParaRPr lang="zh-CN" altLang="en-US" sz="180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398" name="文本框 23587"/>
            <p:cNvSpPr/>
            <p:nvPr/>
          </p:nvSpPr>
          <p:spPr>
            <a:xfrm>
              <a:off x="5536157" y="3138669"/>
              <a:ext cx="1617118" cy="391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zh-CN" altLang="en-US" sz="1800">
                  <a:ea typeface="黑体" panose="02010609060101010101" pitchFamily="49" charset="-122"/>
                  <a:sym typeface="Arial" panose="020B0604020202020204" pitchFamily="34" charset="0"/>
                </a:rPr>
                <a:t>讲台的长</a:t>
              </a:r>
              <a:endParaRPr lang="zh-CN" altLang="en-US" sz="180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6399" name="文本框 23588"/>
            <p:cNvSpPr/>
            <p:nvPr/>
          </p:nvSpPr>
          <p:spPr>
            <a:xfrm>
              <a:off x="5736115" y="4124025"/>
              <a:ext cx="1217203" cy="391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1800">
                  <a:ea typeface="黑体" panose="02010609060101010101" pitchFamily="49" charset="-122"/>
                  <a:sym typeface="Arial" panose="020B0604020202020204" pitchFamily="34" charset="0"/>
                </a:rPr>
                <a:t>10</a:t>
              </a:r>
              <a:r>
                <a:rPr lang="zh-CN" altLang="en-US" sz="1800">
                  <a:ea typeface="黑体" panose="02010609060101010101" pitchFamily="49" charset="-122"/>
                  <a:sym typeface="Arial" panose="020B0604020202020204" pitchFamily="34" charset="0"/>
                </a:rPr>
                <a:t>个</a:t>
              </a:r>
              <a:endParaRPr lang="zh-CN" altLang="en-US" sz="180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400" name="椭圆 23585"/>
          <p:cNvSpPr/>
          <p:nvPr/>
        </p:nvSpPr>
        <p:spPr>
          <a:xfrm>
            <a:off x="3443288" y="3581400"/>
            <a:ext cx="1814512" cy="40005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>
              <a:lnSpc>
                <a:spcPct val="120000"/>
              </a:lnSpc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10" name="组合 11"/>
          <p:cNvGrpSpPr/>
          <p:nvPr/>
        </p:nvGrpSpPr>
        <p:grpSpPr>
          <a:xfrm>
            <a:off x="4763" y="-20637"/>
            <a:ext cx="12185650" cy="6878637"/>
            <a:chOff x="2332" y="-20166"/>
            <a:chExt cx="12190573" cy="6878166"/>
          </a:xfrm>
        </p:grpSpPr>
        <p:sp>
          <p:nvSpPr>
            <p:cNvPr id="17411" name="矩形 9"/>
            <p:cNvSpPr/>
            <p:nvPr/>
          </p:nvSpPr>
          <p:spPr>
            <a:xfrm>
              <a:off x="2332" y="-20166"/>
              <a:ext cx="6093698" cy="6878166"/>
            </a:xfrm>
            <a:prstGeom prst="rect">
              <a:avLst/>
            </a:prstGeom>
            <a:solidFill>
              <a:srgbClr val="D9682E"/>
            </a:solidFill>
            <a:ln w="12700">
              <a:noFill/>
            </a:ln>
          </p:spPr>
          <p:txBody>
            <a:bodyPr anchor="ctr" anchorCtr="0"/>
            <a:p>
              <a:pPr algn="ctr" defTabSz="457200"/>
              <a:endParaRPr lang="zh-CN" altLang="en-US" sz="16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7412" name="矩形 10"/>
            <p:cNvSpPr/>
            <p:nvPr/>
          </p:nvSpPr>
          <p:spPr>
            <a:xfrm>
              <a:off x="6099206" y="-20166"/>
              <a:ext cx="6093699" cy="6878166"/>
            </a:xfrm>
            <a:prstGeom prst="rect">
              <a:avLst/>
            </a:prstGeom>
            <a:solidFill>
              <a:srgbClr val="5F92CA"/>
            </a:solidFill>
            <a:ln w="12700">
              <a:noFill/>
            </a:ln>
          </p:spPr>
          <p:txBody>
            <a:bodyPr anchor="ctr" anchorCtr="0"/>
            <a:p>
              <a:pPr algn="ctr" defTabSz="457200"/>
              <a:endParaRPr lang="zh-CN" altLang="en-US" sz="16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7413" name="矩形 8"/>
            <p:cNvSpPr/>
            <p:nvPr/>
          </p:nvSpPr>
          <p:spPr>
            <a:xfrm>
              <a:off x="119854" y="71904"/>
              <a:ext cx="11952352" cy="6690853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algn="ctr" defTabSz="457200"/>
              <a:endParaRPr lang="zh-CN" altLang="en-US" sz="16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414" name="矩形 13"/>
          <p:cNvSpPr/>
          <p:nvPr/>
        </p:nvSpPr>
        <p:spPr>
          <a:xfrm>
            <a:off x="6078538" y="3654425"/>
            <a:ext cx="5360987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457200"/>
            <a:r>
              <a:rPr lang="zh-CN" altLang="en-US" sz="7200">
                <a:solidFill>
                  <a:srgbClr val="5F92CA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谢谢大家</a:t>
            </a:r>
            <a:endParaRPr lang="zh-CN" altLang="en-US" sz="7200">
              <a:solidFill>
                <a:srgbClr val="5F92CA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7415" name="Picture 10" descr="Flat university concept background Free Vector"/>
          <p:cNvPicPr>
            <a:picLocks noChangeAspect="1"/>
          </p:cNvPicPr>
          <p:nvPr/>
        </p:nvPicPr>
        <p:blipFill>
          <a:blip r:embed="rId1"/>
          <a:srcRect b="23373"/>
          <a:stretch>
            <a:fillRect/>
          </a:stretch>
        </p:blipFill>
        <p:spPr>
          <a:xfrm>
            <a:off x="479425" y="1700213"/>
            <a:ext cx="5329238" cy="408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3400" y="114554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文本框 5132"/>
          <p:cNvSpPr/>
          <p:nvPr/>
        </p:nvSpPr>
        <p:spPr>
          <a:xfrm>
            <a:off x="1631950" y="1125538"/>
            <a:ext cx="10009188" cy="1273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问题：</a:t>
            </a: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1. 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回忆一下在学习“长度单位”这一单元时，我们都学习了哪些知识？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195" name="矩形 1"/>
          <p:cNvSpPr/>
          <p:nvPr/>
        </p:nvSpPr>
        <p:spPr>
          <a:xfrm>
            <a:off x="1631950" y="3284538"/>
            <a:ext cx="9217025" cy="1273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 2.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学习</a:t>
            </a: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第一单元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时我们</a:t>
            </a: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还测量了一些物体的长度，</a:t>
            </a:r>
            <a:r>
              <a:rPr lang="zh-CN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你都知道哪些物体的长度？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5132"/>
          <p:cNvSpPr/>
          <p:nvPr/>
        </p:nvSpPr>
        <p:spPr>
          <a:xfrm>
            <a:off x="3054350" y="1898650"/>
            <a:ext cx="6745288" cy="2641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一步的长度大约</a:t>
            </a:r>
            <a:r>
              <a:rPr lang="en-US" altLang="zh-CN" sz="2400" b="0">
                <a:ea typeface="黑体" panose="02010609060101010101" pitchFamily="49" charset="-122"/>
                <a:sym typeface="Arial" panose="020B0604020202020204" pitchFamily="34" charset="0"/>
              </a:rPr>
              <a:t>6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0厘米        讲桌长大约1米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一庹大约1米20厘米           门高大约2米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脚长大约2</a:t>
            </a:r>
            <a:r>
              <a:rPr lang="en-US" altLang="zh-CN" sz="2400" b="0">
                <a:ea typeface="黑体" panose="02010609060101010101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厘米              黑板长大约4米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sz="1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课桌长大约60厘米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219" name="文本框 1"/>
          <p:cNvSpPr/>
          <p:nvPr/>
        </p:nvSpPr>
        <p:spPr>
          <a:xfrm>
            <a:off x="2089150" y="4575175"/>
            <a:ext cx="7924800" cy="16430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0">
                <a:ea typeface="黑体" panose="02010609060101010101" pitchFamily="49" charset="-122"/>
                <a:sym typeface="Arial" panose="020B0604020202020204" pitchFamily="34" charset="0"/>
              </a:rPr>
              <a:t>小结：这些物体的长度就像一把把的小尺子，可以帮助</a:t>
            </a:r>
            <a:endParaRPr lang="en-US" altLang="zh-CN" sz="28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800" b="0">
                <a:ea typeface="黑体" panose="02010609060101010101" pitchFamily="49" charset="-122"/>
                <a:sym typeface="Arial" panose="020B0604020202020204" pitchFamily="34" charset="0"/>
              </a:rPr>
              <a:t>      </a:t>
            </a:r>
            <a:r>
              <a:rPr lang="zh-CN" altLang="en-US" sz="2800" b="0">
                <a:ea typeface="黑体" panose="02010609060101010101" pitchFamily="49" charset="-122"/>
                <a:sym typeface="Arial" panose="020B0604020202020204" pitchFamily="34" charset="0"/>
              </a:rPr>
              <a:t>我们了解其他物体的长度。</a:t>
            </a:r>
            <a:endParaRPr lang="zh-CN" altLang="en-US" sz="28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220" name="文本框 2"/>
          <p:cNvSpPr/>
          <p:nvPr/>
        </p:nvSpPr>
        <p:spPr>
          <a:xfrm>
            <a:off x="1847850" y="908050"/>
            <a:ext cx="5329238" cy="623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（一）记一记，形成表象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文本框 20484"/>
          <p:cNvSpPr/>
          <p:nvPr/>
        </p:nvSpPr>
        <p:spPr>
          <a:xfrm>
            <a:off x="2090738" y="1854200"/>
            <a:ext cx="9621837" cy="35274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问题：（1）你知道肩宽指的是从哪儿到哪儿吗？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      （2）同桌同学互相指一指，找一找他（她）的肩宽在哪儿。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      （</a:t>
            </a:r>
            <a:r>
              <a:rPr lang="en-US" altLang="zh-CN" sz="2400" b="0">
                <a:ea typeface="黑体" panose="02010609060101010101" pitchFamily="49" charset="-122"/>
                <a:sym typeface="Arial" panose="020B0604020202020204" pitchFamily="34" charset="0"/>
              </a:rPr>
              <a:t>3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）你知道你的肩宽是多少吗？（请一个同学做小模特，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           </a:t>
            </a:r>
            <a:r>
              <a:rPr lang="zh-CN" altLang="en-US" sz="600" b="0"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测量一下他的肩宽是多少。）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小结：有的同学的肩宽比</a:t>
            </a:r>
            <a:r>
              <a:rPr lang="en-US" altLang="zh-CN" sz="2400" b="0">
                <a:ea typeface="黑体" panose="02010609060101010101" pitchFamily="49" charset="-122"/>
                <a:sym typeface="Arial" panose="020B0604020202020204" pitchFamily="34" charset="0"/>
              </a:rPr>
              <a:t>30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厘米多，有的同学的肩宽比</a:t>
            </a:r>
            <a:r>
              <a:rPr lang="en-US" altLang="zh-CN" sz="2400" b="0">
                <a:ea typeface="黑体" panose="02010609060101010101" pitchFamily="49" charset="-122"/>
                <a:sym typeface="Arial" panose="020B0604020202020204" pitchFamily="34" charset="0"/>
              </a:rPr>
              <a:t>30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厘米少，  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      大约是</a:t>
            </a:r>
            <a:r>
              <a:rPr lang="en-US" altLang="zh-CN" sz="2400" b="0">
                <a:ea typeface="黑体" panose="02010609060101010101" pitchFamily="49" charset="-122"/>
                <a:sym typeface="Arial" panose="020B0604020202020204" pitchFamily="34" charset="0"/>
              </a:rPr>
              <a:t>30</a:t>
            </a:r>
            <a:r>
              <a:rPr lang="zh-CN" altLang="en-US" sz="2400" b="0">
                <a:ea typeface="黑体" panose="02010609060101010101" pitchFamily="49" charset="-122"/>
                <a:sym typeface="Arial" panose="020B0604020202020204" pitchFamily="34" charset="0"/>
              </a:rPr>
              <a:t>厘米。</a:t>
            </a:r>
            <a:endParaRPr lang="zh-CN" altLang="en-US" sz="24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243" name="Rectangle 2"/>
          <p:cNvSpPr/>
          <p:nvPr/>
        </p:nvSpPr>
        <p:spPr>
          <a:xfrm>
            <a:off x="1555750" y="404813"/>
            <a:ext cx="5113338" cy="5762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（二）量一量，认识肩宽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244" name="矩形 20489"/>
          <p:cNvSpPr/>
          <p:nvPr/>
        </p:nvSpPr>
        <p:spPr>
          <a:xfrm>
            <a:off x="1735138" y="1123950"/>
            <a:ext cx="2628900" cy="558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0">
                <a:ea typeface="黑体" panose="02010609060101010101" pitchFamily="49" charset="-122"/>
                <a:sym typeface="Arial" panose="020B0604020202020204" pitchFamily="34" charset="0"/>
              </a:rPr>
              <a:t>1. </a:t>
            </a:r>
            <a:r>
              <a:rPr lang="zh-CN" altLang="en-US" sz="2800" b="0">
                <a:ea typeface="黑体" panose="02010609060101010101" pitchFamily="49" charset="-122"/>
                <a:sym typeface="Arial" panose="020B0604020202020204" pitchFamily="34" charset="0"/>
              </a:rPr>
              <a:t>测量肩宽。</a:t>
            </a:r>
            <a:endParaRPr lang="en-US" altLang="zh-CN" sz="28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1919288" y="219075"/>
            <a:ext cx="8497887" cy="1190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3200" b="0">
                <a:effectLst>
                  <a:outerShdw blurRad="38100" dist="38100" dir="2700000">
                    <a:srgbClr val="C0C0C0"/>
                  </a:outerShdw>
                </a:effectLst>
                <a:ea typeface="黑体" panose="02010609060101010101" pitchFamily="49" charset="-122"/>
                <a:sym typeface="Arial" panose="020B0604020202020204" pitchFamily="34" charset="0"/>
              </a:rPr>
              <a:t>二、借助身边的事物，描述其他物体的长度</a:t>
            </a:r>
            <a:endParaRPr lang="zh-CN" altLang="en-US" sz="3200" b="0">
              <a:effectLst>
                <a:outerShdw blurRad="38100" dist="38100" dir="2700000">
                  <a:srgbClr val="C0C0C0"/>
                </a:outerShdw>
              </a:effectLst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effectLst>
                  <a:outerShdw blurRad="38100" dist="38100" dir="2700000">
                    <a:srgbClr val="C0C0C0"/>
                  </a:outerShdw>
                </a:effectLst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3200" b="0">
                <a:effectLst>
                  <a:outerShdw blurRad="38100" dist="38100" dir="2700000">
                    <a:srgbClr val="C0C0C0"/>
                  </a:outerShdw>
                </a:effectLst>
                <a:ea typeface="黑体" panose="02010609060101010101" pitchFamily="49" charset="-122"/>
                <a:sym typeface="Arial" panose="020B0604020202020204" pitchFamily="34" charset="0"/>
              </a:rPr>
              <a:t>或高度，发展长度观念</a:t>
            </a:r>
            <a:endParaRPr lang="zh-CN" altLang="en-US" sz="3200" b="0">
              <a:effectLst>
                <a:outerShdw blurRad="38100" dist="38100" dir="2700000">
                  <a:srgbClr val="C0C0C0"/>
                </a:outerShdw>
              </a:effectLst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11267" name="Group 15"/>
          <p:cNvGrpSpPr/>
          <p:nvPr/>
        </p:nvGrpSpPr>
        <p:grpSpPr>
          <a:xfrm>
            <a:off x="2279650" y="1773238"/>
            <a:ext cx="5956300" cy="1279525"/>
            <a:chOff x="343" y="2556"/>
            <a:chExt cx="3640" cy="806"/>
          </a:xfrm>
        </p:grpSpPr>
        <p:pic>
          <p:nvPicPr>
            <p:cNvPr id="11268" name="Picture 11" descr="女天使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3" y="2556"/>
              <a:ext cx="905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69" name="AutoShape 12"/>
            <p:cNvSpPr/>
            <p:nvPr/>
          </p:nvSpPr>
          <p:spPr>
            <a:xfrm>
              <a:off x="1307" y="2792"/>
              <a:ext cx="2676" cy="554"/>
            </a:xfrm>
            <a:prstGeom prst="wedgeRoundRectCallout">
              <a:avLst>
                <a:gd name="adj1" fmla="val -53718"/>
                <a:gd name="adj2" fmla="val 678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b="0">
                  <a:ea typeface="黑体" panose="02010609060101010101" pitchFamily="49" charset="-122"/>
                  <a:sym typeface="Arial" panose="020B0604020202020204" pitchFamily="34" charset="0"/>
                </a:rPr>
                <a:t>有一条鳄（</a:t>
              </a:r>
              <a:r>
                <a:rPr lang="en-US" altLang="zh-CN" b="0">
                  <a:ea typeface="黑体" panose="02010609060101010101" pitchFamily="49" charset="-122"/>
                  <a:sym typeface="Arial" panose="020B0604020202020204" pitchFamily="34" charset="0"/>
                </a:rPr>
                <a:t>è</a:t>
              </a:r>
              <a:r>
                <a:rPr lang="zh-CN" altLang="en-US" b="0">
                  <a:ea typeface="黑体" panose="02010609060101010101" pitchFamily="49" charset="-122"/>
                  <a:sym typeface="Arial" panose="020B0604020202020204" pitchFamily="34" charset="0"/>
                </a:rPr>
                <a:t>）鱼身长</a:t>
              </a:r>
              <a:r>
                <a:rPr lang="en-US" altLang="zh-CN" b="0">
                  <a:ea typeface="黑体" panose="02010609060101010101" pitchFamily="49" charset="-122"/>
                  <a:sym typeface="Arial" panose="020B0604020202020204" pitchFamily="34" charset="0"/>
                </a:rPr>
                <a:t>6</a:t>
              </a:r>
              <a:r>
                <a:rPr lang="zh-CN" altLang="en-US" b="0">
                  <a:ea typeface="黑体" panose="02010609060101010101" pitchFamily="49" charset="-122"/>
                  <a:sym typeface="Arial" panose="020B0604020202020204" pitchFamily="34" charset="0"/>
                </a:rPr>
                <a:t>米，你们</a:t>
              </a:r>
              <a:endParaRPr lang="en-US" altLang="zh-CN" b="0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b="0">
                  <a:ea typeface="黑体" panose="02010609060101010101" pitchFamily="49" charset="-122"/>
                  <a:sym typeface="Arial" panose="020B0604020202020204" pitchFamily="34" charset="0"/>
                </a:rPr>
                <a:t>会用合适的方式描述这个长度吗？</a:t>
              </a:r>
              <a:endParaRPr lang="zh-CN" altLang="en-US" b="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270" name="Group 21"/>
          <p:cNvGrpSpPr/>
          <p:nvPr/>
        </p:nvGrpSpPr>
        <p:grpSpPr>
          <a:xfrm>
            <a:off x="2640013" y="3808413"/>
            <a:ext cx="4535487" cy="1350962"/>
            <a:chOff x="250" y="999"/>
            <a:chExt cx="2924" cy="851"/>
          </a:xfrm>
        </p:grpSpPr>
        <p:pic>
          <p:nvPicPr>
            <p:cNvPr id="11271" name="Picture 15" descr="19"/>
            <p:cNvPicPr>
              <a:picLocks noChangeAspect="1"/>
            </p:cNvPicPr>
            <p:nvPr/>
          </p:nvPicPr>
          <p:blipFill>
            <a:blip r:embed="rId2"/>
            <a:srcRect t="12500" r="-1241" b="12500"/>
            <a:stretch>
              <a:fillRect/>
            </a:stretch>
          </p:blipFill>
          <p:spPr>
            <a:xfrm>
              <a:off x="250" y="1014"/>
              <a:ext cx="947" cy="8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2" name="AutoShape 16"/>
            <p:cNvSpPr/>
            <p:nvPr/>
          </p:nvSpPr>
          <p:spPr>
            <a:xfrm>
              <a:off x="1271" y="999"/>
              <a:ext cx="1903" cy="296"/>
            </a:xfrm>
            <a:prstGeom prst="wedgeRoundRectCallout">
              <a:avLst>
                <a:gd name="adj1" fmla="val -56125"/>
                <a:gd name="adj2" fmla="val 3495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b="0">
                  <a:ea typeface="黑体" panose="02010609060101010101" pitchFamily="49" charset="-122"/>
                  <a:sym typeface="Arial" panose="020B0604020202020204" pitchFamily="34" charset="0"/>
                </a:rPr>
                <a:t>“</a:t>
              </a:r>
              <a:r>
                <a:rPr lang="zh-CN" altLang="en-US" b="0">
                  <a:ea typeface="黑体" panose="02010609060101010101" pitchFamily="49" charset="-122"/>
                  <a:sym typeface="Arial" panose="020B0604020202020204" pitchFamily="34" charset="0"/>
                </a:rPr>
                <a:t>描述</a:t>
              </a:r>
              <a:r>
                <a:rPr lang="en-US" altLang="zh-CN" b="0">
                  <a:ea typeface="黑体" panose="02010609060101010101" pitchFamily="49" charset="-122"/>
                  <a:sym typeface="Arial" panose="020B0604020202020204" pitchFamily="34" charset="0"/>
                </a:rPr>
                <a:t>”</a:t>
              </a:r>
              <a:r>
                <a:rPr lang="zh-CN" altLang="en-US" b="0">
                  <a:ea typeface="黑体" panose="02010609060101010101" pitchFamily="49" charset="-122"/>
                  <a:sym typeface="Arial" panose="020B0604020202020204" pitchFamily="34" charset="0"/>
                </a:rPr>
                <a:t>是什么意思？</a:t>
              </a:r>
              <a:endParaRPr lang="zh-CN" altLang="en-US" b="0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273" name="组合 8204"/>
          <p:cNvGrpSpPr/>
          <p:nvPr/>
        </p:nvGrpSpPr>
        <p:grpSpPr>
          <a:xfrm>
            <a:off x="4057650" y="4652963"/>
            <a:ext cx="5719763" cy="2016125"/>
            <a:chOff x="1596" y="2931"/>
            <a:chExt cx="3603" cy="1270"/>
          </a:xfrm>
        </p:grpSpPr>
        <p:pic>
          <p:nvPicPr>
            <p:cNvPr id="11274" name="Picture 82" descr="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2" y="2931"/>
              <a:ext cx="867" cy="12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5" name="AutoShape 84"/>
            <p:cNvSpPr/>
            <p:nvPr/>
          </p:nvSpPr>
          <p:spPr>
            <a:xfrm>
              <a:off x="1596" y="3249"/>
              <a:ext cx="2730" cy="296"/>
            </a:xfrm>
            <a:prstGeom prst="wedgeRoundRectCallout">
              <a:avLst>
                <a:gd name="adj1" fmla="val 53222"/>
                <a:gd name="adj2" fmla="val 668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“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合适的方式</a:t>
              </a: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”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又是什么意思呢？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6313" y="2962275"/>
            <a:ext cx="4903787" cy="12715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1" name="组合 9232"/>
          <p:cNvGrpSpPr/>
          <p:nvPr/>
        </p:nvGrpSpPr>
        <p:grpSpPr>
          <a:xfrm>
            <a:off x="5272088" y="1700213"/>
            <a:ext cx="4937125" cy="1558925"/>
            <a:chOff x="2361" y="1071"/>
            <a:chExt cx="3110" cy="982"/>
          </a:xfrm>
        </p:grpSpPr>
        <p:pic>
          <p:nvPicPr>
            <p:cNvPr id="12292" name="Picture 83" descr="男天使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2" y="1162"/>
              <a:ext cx="1049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3" name="AutoShape 84"/>
            <p:cNvSpPr/>
            <p:nvPr/>
          </p:nvSpPr>
          <p:spPr>
            <a:xfrm>
              <a:off x="2361" y="1071"/>
              <a:ext cx="2042" cy="554"/>
            </a:xfrm>
            <a:prstGeom prst="wedgeRoundRectCallout">
              <a:avLst>
                <a:gd name="adj1" fmla="val 54944"/>
                <a:gd name="adj2" fmla="val -848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你能用你认为合适的方式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描述一下鳄鱼的长度吗？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94" name="组合 1"/>
          <p:cNvGrpSpPr/>
          <p:nvPr/>
        </p:nvGrpSpPr>
        <p:grpSpPr>
          <a:xfrm>
            <a:off x="2063750" y="4076700"/>
            <a:ext cx="3887788" cy="1187450"/>
            <a:chOff x="340" y="2568"/>
            <a:chExt cx="2449" cy="748"/>
          </a:xfrm>
        </p:grpSpPr>
        <p:sp>
          <p:nvSpPr>
            <p:cNvPr id="12295" name="AutoShape 12"/>
            <p:cNvSpPr/>
            <p:nvPr/>
          </p:nvSpPr>
          <p:spPr>
            <a:xfrm>
              <a:off x="1247" y="2704"/>
              <a:ext cx="1542" cy="554"/>
            </a:xfrm>
            <a:prstGeom prst="wedgeRoundRectCallout">
              <a:avLst>
                <a:gd name="adj1" fmla="val -58690"/>
                <a:gd name="adj2" fmla="val -1554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5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名学生手拉手，和鳄鱼差不多长。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pic>
          <p:nvPicPr>
            <p:cNvPr id="1229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" y="2568"/>
              <a:ext cx="822" cy="7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297" name="Rectangle 2"/>
          <p:cNvSpPr/>
          <p:nvPr/>
        </p:nvSpPr>
        <p:spPr>
          <a:xfrm>
            <a:off x="1919288" y="219075"/>
            <a:ext cx="8497887" cy="1190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二、借助身边的事物，描述其他物体的长度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或高度，发展长度观念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12298" name="组合 9231"/>
          <p:cNvGrpSpPr/>
          <p:nvPr/>
        </p:nvGrpSpPr>
        <p:grpSpPr>
          <a:xfrm>
            <a:off x="5467350" y="4868863"/>
            <a:ext cx="4595813" cy="1873250"/>
            <a:chOff x="2484" y="3067"/>
            <a:chExt cx="2895" cy="1180"/>
          </a:xfrm>
        </p:grpSpPr>
        <p:sp>
          <p:nvSpPr>
            <p:cNvPr id="12299" name="AutoShape 12"/>
            <p:cNvSpPr/>
            <p:nvPr/>
          </p:nvSpPr>
          <p:spPr>
            <a:xfrm>
              <a:off x="2484" y="3385"/>
              <a:ext cx="2056" cy="554"/>
            </a:xfrm>
            <a:prstGeom prst="wedgeRoundRectCallout">
              <a:avLst>
                <a:gd name="adj1" fmla="val 54963"/>
                <a:gd name="adj2" fmla="val -2791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10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张课桌摆在一起的长度和鳄鱼的长度差不多。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pic>
          <p:nvPicPr>
            <p:cNvPr id="12300" name="Picture 82" descr="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4" y="3067"/>
              <a:ext cx="775" cy="118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圆角矩形 9"/>
          <p:cNvSpPr/>
          <p:nvPr/>
        </p:nvSpPr>
        <p:spPr>
          <a:xfrm>
            <a:off x="3344863" y="3657600"/>
            <a:ext cx="4089400" cy="2943225"/>
          </a:xfrm>
          <a:prstGeom prst="roundRect">
            <a:avLst>
              <a:gd name="adj" fmla="val 6102"/>
            </a:avLst>
          </a:prstGeom>
          <a:solidFill>
            <a:srgbClr val="EBF7FF"/>
          </a:solidFill>
          <a:ln w="190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20000"/>
              </a:lnSpc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13315" name="组合 1"/>
          <p:cNvGrpSpPr/>
          <p:nvPr/>
        </p:nvGrpSpPr>
        <p:grpSpPr>
          <a:xfrm>
            <a:off x="1919288" y="1846263"/>
            <a:ext cx="5272087" cy="1258887"/>
            <a:chOff x="395288" y="1846263"/>
            <a:chExt cx="5272087" cy="1258887"/>
          </a:xfrm>
        </p:grpSpPr>
        <p:sp>
          <p:nvSpPr>
            <p:cNvPr id="13316" name="AutoShape 12"/>
            <p:cNvSpPr/>
            <p:nvPr/>
          </p:nvSpPr>
          <p:spPr>
            <a:xfrm>
              <a:off x="1835150" y="1846263"/>
              <a:ext cx="3832225" cy="878822"/>
            </a:xfrm>
            <a:prstGeom prst="wedgeRoundRectCallout">
              <a:avLst>
                <a:gd name="adj1" fmla="val -54449"/>
                <a:gd name="adj2" fmla="val -1766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到底是不是我们说的这样呢？</a:t>
              </a:r>
              <a:endParaRPr lang="en-US" altLang="zh-CN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小组合作量一量。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pic>
          <p:nvPicPr>
            <p:cNvPr id="13317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95288" y="1917700"/>
              <a:ext cx="1349375" cy="118745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318" name="组合 2"/>
          <p:cNvGrpSpPr/>
          <p:nvPr/>
        </p:nvGrpSpPr>
        <p:grpSpPr>
          <a:xfrm>
            <a:off x="4943475" y="2276475"/>
            <a:ext cx="5070475" cy="2017713"/>
            <a:chOff x="3419475" y="2276475"/>
            <a:chExt cx="5070475" cy="2017713"/>
          </a:xfrm>
        </p:grpSpPr>
        <p:pic>
          <p:nvPicPr>
            <p:cNvPr id="13319" name="Picture 82" descr="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64388" y="2276475"/>
              <a:ext cx="1325562" cy="20177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0" name="AutoShape 12"/>
            <p:cNvSpPr/>
            <p:nvPr/>
          </p:nvSpPr>
          <p:spPr>
            <a:xfrm>
              <a:off x="3419475" y="2998788"/>
              <a:ext cx="3505200" cy="470200"/>
            </a:xfrm>
            <a:prstGeom prst="wedgeRoundRectCallout">
              <a:avLst>
                <a:gd name="adj1" fmla="val 55093"/>
                <a:gd name="adj2" fmla="val -2870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先来看看我们的任务单吧！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321" name="Rectangle 2"/>
          <p:cNvSpPr/>
          <p:nvPr/>
        </p:nvSpPr>
        <p:spPr>
          <a:xfrm>
            <a:off x="1919288" y="219075"/>
            <a:ext cx="8497887" cy="1190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二、借助身边的事物，描述其他物体的长度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或高度，发展长度观念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13322" name="组合 13"/>
          <p:cNvGrpSpPr/>
          <p:nvPr/>
        </p:nvGrpSpPr>
        <p:grpSpPr>
          <a:xfrm>
            <a:off x="3413125" y="3789363"/>
            <a:ext cx="4122738" cy="1733550"/>
            <a:chOff x="1889900" y="3789907"/>
            <a:chExt cx="4122260" cy="1733169"/>
          </a:xfrm>
        </p:grpSpPr>
        <p:cxnSp>
          <p:nvCxnSpPr>
            <p:cNvPr id="13323" name="直接连接符 5"/>
            <p:cNvCxnSpPr/>
            <p:nvPr/>
          </p:nvCxnSpPr>
          <p:spPr>
            <a:xfrm>
              <a:off x="3064514" y="5137398"/>
              <a:ext cx="431750" cy="0"/>
            </a:xfrm>
            <a:prstGeom prst="line">
              <a:avLst/>
            </a:prstGeom>
            <a:ln w="12700" cap="flat" cmpd="sng">
              <a:solidFill>
                <a:srgbClr val="40404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24" name="直接连接符 18"/>
            <p:cNvCxnSpPr/>
            <p:nvPr/>
          </p:nvCxnSpPr>
          <p:spPr>
            <a:xfrm>
              <a:off x="3064514" y="5434196"/>
              <a:ext cx="1536522" cy="0"/>
            </a:xfrm>
            <a:prstGeom prst="line">
              <a:avLst/>
            </a:prstGeom>
            <a:ln w="12700" cap="flat" cmpd="sng">
              <a:solidFill>
                <a:srgbClr val="404040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13325" name="组合 12"/>
            <p:cNvGrpSpPr/>
            <p:nvPr/>
          </p:nvGrpSpPr>
          <p:grpSpPr>
            <a:xfrm>
              <a:off x="1889900" y="3789907"/>
              <a:ext cx="4122260" cy="1733169"/>
              <a:chOff x="1889900" y="3789907"/>
              <a:chExt cx="4122260" cy="1733169"/>
            </a:xfrm>
          </p:grpSpPr>
          <p:sp>
            <p:nvSpPr>
              <p:cNvPr id="13326" name="TextBox 3"/>
              <p:cNvSpPr/>
              <p:nvPr/>
            </p:nvSpPr>
            <p:spPr>
              <a:xfrm>
                <a:off x="3104197" y="3789907"/>
                <a:ext cx="1441283" cy="3916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 algn="ctr">
                  <a:lnSpc>
                    <a:spcPct val="120000"/>
                  </a:lnSpc>
                </a:pPr>
                <a:r>
                  <a:rPr lang="zh-CN" altLang="en-US" sz="1800">
                    <a:ea typeface="黑体" panose="02010609060101010101" pitchFamily="49" charset="-122"/>
                    <a:sym typeface="Arial" panose="020B0604020202020204" pitchFamily="34" charset="0"/>
                  </a:rPr>
                  <a:t>任务单</a:t>
                </a:r>
                <a:endParaRPr lang="zh-CN" altLang="en-US" sz="1800">
                  <a:ea typeface="黑体" panose="0201060906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327" name="TextBox 15"/>
              <p:cNvSpPr/>
              <p:nvPr/>
            </p:nvSpPr>
            <p:spPr>
              <a:xfrm>
                <a:off x="1889900" y="4267639"/>
                <a:ext cx="4122260" cy="12554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lnSpc>
                    <a:spcPct val="120000"/>
                  </a:lnSpc>
                </a:pPr>
                <a:r>
                  <a:rPr lang="en-US" altLang="zh-CN" sz="1400">
                    <a:ea typeface="黑体" panose="02010609060101010101" pitchFamily="49" charset="-122"/>
                    <a:sym typeface="Arial" panose="020B0604020202020204" pitchFamily="34" charset="0"/>
                  </a:rPr>
                  <a:t>1. </a:t>
                </a:r>
                <a:r>
                  <a:rPr lang="zh-CN" altLang="en-US" sz="1400">
                    <a:ea typeface="黑体" panose="02010609060101010101" pitchFamily="49" charset="-122"/>
                    <a:sym typeface="Arial" panose="020B0604020202020204" pitchFamily="34" charset="0"/>
                  </a:rPr>
                  <a:t>任务：有一条鳄鱼身长</a:t>
                </a:r>
                <a:r>
                  <a:rPr lang="en-US" altLang="zh-CN" sz="1400">
                    <a:ea typeface="黑体" panose="02010609060101010101" pitchFamily="49" charset="-122"/>
                    <a:sym typeface="Arial" panose="020B0604020202020204" pitchFamily="34" charset="0"/>
                  </a:rPr>
                  <a:t>6</a:t>
                </a:r>
                <a:r>
                  <a:rPr lang="zh-CN" altLang="en-US" sz="1400">
                    <a:ea typeface="黑体" panose="02010609060101010101" pitchFamily="49" charset="-122"/>
                    <a:sym typeface="Arial" panose="020B0604020202020204" pitchFamily="34" charset="0"/>
                  </a:rPr>
                  <a:t>米，你们会用合适的</a:t>
                </a:r>
                <a:endParaRPr lang="en-US" altLang="zh-CN" sz="1400">
                  <a:ea typeface="黑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ea typeface="黑体" panose="02010609060101010101" pitchFamily="49" charset="-122"/>
                    <a:sym typeface="Arial" panose="020B0604020202020204" pitchFamily="34" charset="0"/>
                  </a:rPr>
                  <a:t>        </a:t>
                </a:r>
                <a:r>
                  <a:rPr lang="zh-CN" altLang="en-US" sz="600">
                    <a:ea typeface="黑体" panose="02010609060101010101" pitchFamily="49" charset="-122"/>
                    <a:sym typeface="Arial" panose="020B0604020202020204" pitchFamily="34" charset="0"/>
                  </a:rPr>
                  <a:t> </a:t>
                </a:r>
                <a:r>
                  <a:rPr lang="zh-CN" altLang="en-US" sz="1400">
                    <a:ea typeface="黑体" panose="02010609060101010101" pitchFamily="49" charset="-122"/>
                    <a:sym typeface="Arial" panose="020B0604020202020204" pitchFamily="34" charset="0"/>
                  </a:rPr>
                  <a:t>方式描述这个长度吗？</a:t>
                </a:r>
                <a:endParaRPr lang="en-US" altLang="zh-CN" sz="1400">
                  <a:ea typeface="黑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>
                    <a:ea typeface="黑体" panose="02010609060101010101" pitchFamily="49" charset="-122"/>
                    <a:sym typeface="Arial" panose="020B0604020202020204" pitchFamily="34" charset="0"/>
                  </a:rPr>
                  <a:t>2. </a:t>
                </a:r>
                <a:r>
                  <a:rPr lang="zh-CN" altLang="en-US" sz="1400">
                    <a:ea typeface="黑体" panose="02010609060101010101" pitchFamily="49" charset="-122"/>
                    <a:sym typeface="Arial" panose="020B0604020202020204" pitchFamily="34" charset="0"/>
                  </a:rPr>
                  <a:t>被测物体：鳄鱼</a:t>
                </a:r>
                <a:endParaRPr lang="en-US" altLang="zh-CN" sz="1400">
                  <a:ea typeface="黑体" panose="02010609060101010101" pitchFamily="49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>
                    <a:ea typeface="黑体" panose="02010609060101010101" pitchFamily="49" charset="-122"/>
                    <a:sym typeface="Arial" panose="020B0604020202020204" pitchFamily="34" charset="0"/>
                  </a:rPr>
                  <a:t>3. </a:t>
                </a:r>
                <a:r>
                  <a:rPr lang="zh-CN" altLang="en-US" sz="1400">
                    <a:ea typeface="黑体" panose="02010609060101010101" pitchFamily="49" charset="-122"/>
                    <a:sym typeface="Arial" panose="020B0604020202020204" pitchFamily="34" charset="0"/>
                  </a:rPr>
                  <a:t>测量标准：</a:t>
                </a:r>
                <a:r>
                  <a:rPr lang="zh-CN" altLang="en-US" sz="1400" u="sng">
                    <a:ea typeface="黑体" panose="02010609060101010101" pitchFamily="49" charset="-122"/>
                    <a:sym typeface="Arial" panose="020B0604020202020204" pitchFamily="34" charset="0"/>
                  </a:rPr>
                  <a:t>        </a:t>
                </a:r>
                <a:endParaRPr lang="zh-CN" altLang="en-US" sz="1400">
                  <a:ea typeface="黑体" panose="02010609060101010101" pitchFamily="49" charset="-122"/>
                  <a:sym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3328" name="表格 13327"/>
          <p:cNvGraphicFramePr/>
          <p:nvPr/>
        </p:nvGraphicFramePr>
        <p:xfrm>
          <a:off x="3959225" y="5630863"/>
          <a:ext cx="2860675" cy="784225"/>
        </p:xfrm>
        <a:graphic>
          <a:graphicData uri="http://schemas.openxmlformats.org/drawingml/2006/table">
            <a:tbl>
              <a:tblPr/>
              <a:tblGrid>
                <a:gridCol w="1430338"/>
                <a:gridCol w="1430337"/>
              </a:tblGrid>
              <a:tr h="269875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0" hangingPunct="0">
                        <a:buNone/>
                      </a:pPr>
                      <a:r>
                        <a:rPr lang="zh-CN" altLang="en-US" sz="1300"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实践前</a:t>
                      </a:r>
                      <a:endParaRPr lang="zh-CN" altLang="en-US" sz="1300"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0" hangingPunct="0">
                        <a:buNone/>
                      </a:pPr>
                      <a:r>
                        <a:rPr lang="zh-CN" altLang="en-US" sz="1300"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实践后</a:t>
                      </a:r>
                      <a:endParaRPr lang="zh-CN" altLang="en-US" sz="1300"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buNone/>
                      </a:pPr>
                      <a:endParaRPr lang="zh-CN" altLang="en-US" sz="1400" b="0"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buNone/>
                      </a:pPr>
                      <a:endParaRPr lang="zh-CN" altLang="en-US" sz="1400" b="0"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338" name="组合 1"/>
          <p:cNvGrpSpPr/>
          <p:nvPr/>
        </p:nvGrpSpPr>
        <p:grpSpPr>
          <a:xfrm>
            <a:off x="1651000" y="1731963"/>
            <a:ext cx="4445000" cy="1663700"/>
            <a:chOff x="127000" y="1731515"/>
            <a:chExt cx="4445000" cy="1662254"/>
          </a:xfrm>
        </p:grpSpPr>
        <p:pic>
          <p:nvPicPr>
            <p:cNvPr id="14339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7000" y="1731515"/>
              <a:ext cx="1349375" cy="11874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0" name="AutoShape 12"/>
            <p:cNvSpPr/>
            <p:nvPr/>
          </p:nvSpPr>
          <p:spPr>
            <a:xfrm>
              <a:off x="1547813" y="2066330"/>
              <a:ext cx="3024187" cy="1327439"/>
            </a:xfrm>
            <a:prstGeom prst="wedgeRoundRectCallout">
              <a:avLst>
                <a:gd name="adj1" fmla="val -54449"/>
                <a:gd name="adj2" fmla="val -1766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一个人的肩宽大约是</a:t>
              </a: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30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厘米，</a:t>
              </a: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20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个人并排站着和鳄鱼差不多长。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341" name="组合 11296"/>
          <p:cNvGrpSpPr/>
          <p:nvPr/>
        </p:nvGrpSpPr>
        <p:grpSpPr>
          <a:xfrm>
            <a:off x="6369050" y="4652963"/>
            <a:ext cx="3941763" cy="1922462"/>
            <a:chOff x="3052" y="2931"/>
            <a:chExt cx="2483" cy="1211"/>
          </a:xfrm>
        </p:grpSpPr>
        <p:pic>
          <p:nvPicPr>
            <p:cNvPr id="14342" name="Picture 82" descr="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0" y="2931"/>
              <a:ext cx="795" cy="12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3" name="AutoShape 12"/>
            <p:cNvSpPr/>
            <p:nvPr/>
          </p:nvSpPr>
          <p:spPr>
            <a:xfrm>
              <a:off x="3052" y="3203"/>
              <a:ext cx="1630" cy="837"/>
            </a:xfrm>
            <a:prstGeom prst="wedgeRoundRectCallout">
              <a:avLst>
                <a:gd name="adj1" fmla="val 57361"/>
                <a:gd name="adj2" fmla="val -3613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我们组以一庹作为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测量标准，发现5庹和鳄鱼差不多长。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344" name="组合 4"/>
          <p:cNvGrpSpPr/>
          <p:nvPr/>
        </p:nvGrpSpPr>
        <p:grpSpPr>
          <a:xfrm>
            <a:off x="1703388" y="4581525"/>
            <a:ext cx="4254500" cy="1566863"/>
            <a:chOff x="127000" y="4554438"/>
            <a:chExt cx="4254500" cy="1566862"/>
          </a:xfrm>
        </p:grpSpPr>
        <p:pic>
          <p:nvPicPr>
            <p:cNvPr id="14345" name="图片 6157" descr="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000" y="4554438"/>
              <a:ext cx="1375182" cy="15668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AutoShape 12"/>
            <p:cNvSpPr/>
            <p:nvPr/>
          </p:nvSpPr>
          <p:spPr>
            <a:xfrm>
              <a:off x="1517650" y="4654451"/>
              <a:ext cx="2863850" cy="878821"/>
            </a:xfrm>
            <a:prstGeom prst="wedgeRoundRectCallout">
              <a:avLst>
                <a:gd name="adj1" fmla="val -57181"/>
                <a:gd name="adj2" fmla="val 912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一步长</a:t>
              </a: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60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厘米，</a:t>
              </a:r>
              <a:r>
                <a:rPr lang="en-US" altLang="zh-CN">
                  <a:ea typeface="黑体" panose="02010609060101010101" pitchFamily="49" charset="-122"/>
                  <a:sym typeface="Arial" panose="020B0604020202020204" pitchFamily="34" charset="0"/>
                </a:rPr>
                <a:t>10</a:t>
              </a: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步和鳄鱼差不多长。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347" name="Rectangle 2"/>
          <p:cNvSpPr/>
          <p:nvPr/>
        </p:nvSpPr>
        <p:spPr>
          <a:xfrm>
            <a:off x="1919288" y="219075"/>
            <a:ext cx="8497887" cy="1190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二、借助身边的事物，描述其他物体的长度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或高度，发展长度观念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348" name="圆角矩形 16"/>
          <p:cNvSpPr/>
          <p:nvPr/>
        </p:nvSpPr>
        <p:spPr>
          <a:xfrm>
            <a:off x="6240463" y="1638300"/>
            <a:ext cx="4089400" cy="2943225"/>
          </a:xfrm>
          <a:prstGeom prst="roundRect">
            <a:avLst>
              <a:gd name="adj" fmla="val 6102"/>
            </a:avLst>
          </a:prstGeom>
          <a:solidFill>
            <a:srgbClr val="EBF7FF"/>
          </a:solidFill>
          <a:ln w="1905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20000"/>
              </a:lnSpc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14349" name="表格 14348"/>
          <p:cNvGraphicFramePr/>
          <p:nvPr/>
        </p:nvGraphicFramePr>
        <p:xfrm>
          <a:off x="6854825" y="3611563"/>
          <a:ext cx="2860675" cy="784225"/>
        </p:xfrm>
        <a:graphic>
          <a:graphicData uri="http://schemas.openxmlformats.org/drawingml/2006/table">
            <a:tbl>
              <a:tblPr/>
              <a:tblGrid>
                <a:gridCol w="1430338"/>
                <a:gridCol w="1430337"/>
              </a:tblGrid>
              <a:tr h="269875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0" hangingPunct="0">
                        <a:buNone/>
                      </a:pPr>
                      <a:r>
                        <a:rPr lang="zh-CN" altLang="en-US" sz="1300"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实践前</a:t>
                      </a:r>
                      <a:endParaRPr lang="zh-CN" altLang="en-US" sz="1300"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0" hangingPunct="0">
                        <a:buNone/>
                      </a:pPr>
                      <a:r>
                        <a:rPr lang="zh-CN" altLang="en-US" sz="1300"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实践后</a:t>
                      </a:r>
                      <a:endParaRPr lang="zh-CN" altLang="en-US" sz="1300"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0" hangingPunct="0">
                        <a:lnSpc>
                          <a:spcPct val="135000"/>
                        </a:lnSpc>
                        <a:buNone/>
                      </a:pPr>
                      <a:r>
                        <a:rPr lang="en-US" altLang="zh-CN" sz="1800" b="0">
                          <a:solidFill>
                            <a:srgbClr val="FF0000"/>
                          </a:solidFill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15</a:t>
                      </a:r>
                      <a:endParaRPr lang="zh-CN" altLang="en-US" sz="1800" b="0">
                        <a:solidFill>
                          <a:srgbClr val="FF0000"/>
                        </a:solidFill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0" hangingPunct="0">
                        <a:lnSpc>
                          <a:spcPct val="135000"/>
                        </a:lnSpc>
                        <a:buNone/>
                      </a:pPr>
                      <a:r>
                        <a:rPr lang="en-US" altLang="zh-CN" sz="1800" b="0">
                          <a:solidFill>
                            <a:srgbClr val="FF0000"/>
                          </a:solidFill>
                          <a:ea typeface="黑体" panose="02010609060101010101" pitchFamily="49" charset="-122"/>
                          <a:sym typeface="Arial" panose="020B0604020202020204" pitchFamily="34" charset="0"/>
                        </a:rPr>
                        <a:t>20</a:t>
                      </a:r>
                      <a:endParaRPr lang="zh-CN" altLang="en-US" sz="1800" b="0">
                        <a:solidFill>
                          <a:srgbClr val="FF0000"/>
                        </a:solidFill>
                        <a:ea typeface="黑体" panose="02010609060101010101" pitchFamily="49" charset="-122"/>
                        <a:sym typeface="Arial" panose="020B0604020202020204" pitchFamily="34" charset="0"/>
                      </a:endParaRPr>
                    </a:p>
                  </a:txBody>
                  <a:tcPr marL="71560" marR="71560" marT="35757" marB="35757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360" name="组合 3"/>
          <p:cNvGrpSpPr/>
          <p:nvPr/>
        </p:nvGrpSpPr>
        <p:grpSpPr>
          <a:xfrm>
            <a:off x="6308725" y="1770063"/>
            <a:ext cx="4122738" cy="1733550"/>
            <a:chOff x="4784836" y="1770607"/>
            <a:chExt cx="4122260" cy="1733169"/>
          </a:xfrm>
        </p:grpSpPr>
        <p:grpSp>
          <p:nvGrpSpPr>
            <p:cNvPr id="14361" name="组合 17"/>
            <p:cNvGrpSpPr/>
            <p:nvPr/>
          </p:nvGrpSpPr>
          <p:grpSpPr>
            <a:xfrm>
              <a:off x="4784836" y="1770607"/>
              <a:ext cx="4122260" cy="1733169"/>
              <a:chOff x="1889900" y="3789907"/>
              <a:chExt cx="4122260" cy="1733169"/>
            </a:xfrm>
          </p:grpSpPr>
          <p:cxnSp>
            <p:nvCxnSpPr>
              <p:cNvPr id="14362" name="直接连接符 18"/>
              <p:cNvCxnSpPr/>
              <p:nvPr/>
            </p:nvCxnSpPr>
            <p:spPr>
              <a:xfrm>
                <a:off x="3064514" y="5137398"/>
                <a:ext cx="431750" cy="0"/>
              </a:xfrm>
              <a:prstGeom prst="line">
                <a:avLst/>
              </a:prstGeom>
              <a:ln w="12700" cap="flat" cmpd="sng">
                <a:solidFill>
                  <a:srgbClr val="40404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4363" name="直接连接符 19"/>
              <p:cNvCxnSpPr/>
              <p:nvPr/>
            </p:nvCxnSpPr>
            <p:spPr>
              <a:xfrm>
                <a:off x="3064514" y="5434196"/>
                <a:ext cx="1536522" cy="0"/>
              </a:xfrm>
              <a:prstGeom prst="line">
                <a:avLst/>
              </a:prstGeom>
              <a:ln w="12700" cap="flat" cmpd="sng">
                <a:solidFill>
                  <a:srgbClr val="404040"/>
                </a:solidFill>
                <a:prstDash val="solid"/>
                <a:headEnd type="none" w="med" len="med"/>
                <a:tailEnd type="none" w="med" len="med"/>
              </a:ln>
            </p:spPr>
          </p:cxnSp>
          <p:grpSp>
            <p:nvGrpSpPr>
              <p:cNvPr id="14364" name="组合 20"/>
              <p:cNvGrpSpPr/>
              <p:nvPr/>
            </p:nvGrpSpPr>
            <p:grpSpPr>
              <a:xfrm>
                <a:off x="1889900" y="3789907"/>
                <a:ext cx="4122260" cy="1733169"/>
                <a:chOff x="1889900" y="3789907"/>
                <a:chExt cx="4122260" cy="1733169"/>
              </a:xfrm>
            </p:grpSpPr>
            <p:sp>
              <p:nvSpPr>
                <p:cNvPr id="14365" name="TextBox 21"/>
                <p:cNvSpPr/>
                <p:nvPr/>
              </p:nvSpPr>
              <p:spPr>
                <a:xfrm>
                  <a:off x="3104197" y="3789907"/>
                  <a:ext cx="1441283" cy="39162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 anchorCtr="0">
                  <a:spAutoFit/>
                </a:bodyPr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800">
                      <a:ea typeface="黑体" panose="02010609060101010101" pitchFamily="49" charset="-122"/>
                      <a:sym typeface="Arial" panose="020B0604020202020204" pitchFamily="34" charset="0"/>
                    </a:rPr>
                    <a:t>任务单</a:t>
                  </a:r>
                  <a:endParaRPr lang="zh-CN" altLang="en-US" sz="1800">
                    <a:ea typeface="黑体" panose="02010609060101010101" pitchFamily="49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366" name="TextBox 22"/>
                <p:cNvSpPr/>
                <p:nvPr/>
              </p:nvSpPr>
              <p:spPr>
                <a:xfrm>
                  <a:off x="1889900" y="4267639"/>
                  <a:ext cx="4122260" cy="125543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 anchorCtr="0">
                  <a:spAutoFit/>
                </a:bodyPr>
                <a:p>
                  <a:pPr>
                    <a:lnSpc>
                      <a:spcPct val="120000"/>
                    </a:lnSpc>
                  </a:pPr>
                  <a:r>
                    <a:rPr lang="en-US" altLang="zh-CN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1. </a:t>
                  </a:r>
                  <a:r>
                    <a:rPr lang="zh-CN" altLang="en-US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任务：有一条鳄鱼身长</a:t>
                  </a:r>
                  <a:r>
                    <a:rPr lang="en-US" altLang="zh-CN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6</a:t>
                  </a:r>
                  <a:r>
                    <a:rPr lang="zh-CN" altLang="en-US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米，你们会用合适的</a:t>
                  </a:r>
                  <a:endParaRPr lang="en-US" altLang="zh-CN" sz="1400">
                    <a:ea typeface="黑体" panose="02010609060101010101" pitchFamily="49" charset="-122"/>
                    <a:sym typeface="Arial" panose="020B0604020202020204" pitchFamily="34" charset="0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zh-CN" altLang="en-US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        </a:t>
                  </a:r>
                  <a:r>
                    <a:rPr lang="zh-CN" altLang="en-US" sz="600">
                      <a:ea typeface="黑体" panose="02010609060101010101" pitchFamily="49" charset="-122"/>
                      <a:sym typeface="Arial" panose="020B0604020202020204" pitchFamily="34" charset="0"/>
                    </a:rPr>
                    <a:t> </a:t>
                  </a:r>
                  <a:r>
                    <a:rPr lang="zh-CN" altLang="en-US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方式描述这个长度吗？</a:t>
                  </a:r>
                  <a:endParaRPr lang="en-US" altLang="zh-CN" sz="1400">
                    <a:ea typeface="黑体" panose="02010609060101010101" pitchFamily="49" charset="-122"/>
                    <a:sym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2. </a:t>
                  </a:r>
                  <a:r>
                    <a:rPr lang="zh-CN" altLang="en-US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被测物体：鳄鱼</a:t>
                  </a:r>
                  <a:endParaRPr lang="en-US" altLang="zh-CN" sz="1400">
                    <a:ea typeface="黑体" panose="02010609060101010101" pitchFamily="49" charset="-122"/>
                    <a:sym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3. </a:t>
                  </a:r>
                  <a:r>
                    <a:rPr lang="zh-CN" altLang="en-US" sz="1400">
                      <a:ea typeface="黑体" panose="02010609060101010101" pitchFamily="49" charset="-122"/>
                      <a:sym typeface="Arial" panose="020B0604020202020204" pitchFamily="34" charset="0"/>
                    </a:rPr>
                    <a:t>测量标准：</a:t>
                  </a:r>
                  <a:r>
                    <a:rPr lang="zh-CN" altLang="en-US" sz="1400" u="sng">
                      <a:ea typeface="黑体" panose="02010609060101010101" pitchFamily="49" charset="-122"/>
                      <a:sym typeface="Arial" panose="020B0604020202020204" pitchFamily="34" charset="0"/>
                    </a:rPr>
                    <a:t>        </a:t>
                  </a:r>
                  <a:endParaRPr lang="zh-CN" altLang="en-US" sz="1400">
                    <a:ea typeface="黑体" panose="02010609060101010101" pitchFamily="49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4367" name="TextBox 2"/>
            <p:cNvSpPr/>
            <p:nvPr/>
          </p:nvSpPr>
          <p:spPr>
            <a:xfrm>
              <a:off x="6218183" y="3038740"/>
              <a:ext cx="863500" cy="391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20000"/>
                </a:lnSpc>
              </a:pPr>
              <a:r>
                <a:rPr lang="zh-CN" altLang="en-US" sz="1800">
                  <a:solidFill>
                    <a:srgbClr val="FF0000"/>
                  </a:solidFill>
                  <a:ea typeface="黑体" panose="02010609060101010101" pitchFamily="49" charset="-122"/>
                  <a:sym typeface="Arial" panose="020B0604020202020204" pitchFamily="34" charset="0"/>
                </a:rPr>
                <a:t>肩宽</a:t>
              </a:r>
              <a:endParaRPr lang="zh-CN" altLang="en-US" sz="1800">
                <a:solidFill>
                  <a:srgbClr val="FF0000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组合 9234"/>
          <p:cNvGrpSpPr/>
          <p:nvPr/>
        </p:nvGrpSpPr>
        <p:grpSpPr>
          <a:xfrm>
            <a:off x="1944688" y="1555750"/>
            <a:ext cx="5770562" cy="1312863"/>
            <a:chOff x="431" y="2806"/>
            <a:chExt cx="3635" cy="827"/>
          </a:xfrm>
        </p:grpSpPr>
        <p:pic>
          <p:nvPicPr>
            <p:cNvPr id="15363" name="图片 9231" descr="女天使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31" y="2806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4" name="圆角矩形标注 9232"/>
            <p:cNvSpPr/>
            <p:nvPr/>
          </p:nvSpPr>
          <p:spPr>
            <a:xfrm>
              <a:off x="1519" y="3079"/>
              <a:ext cx="2547" cy="554"/>
            </a:xfrm>
            <a:prstGeom prst="wedgeRoundRectCallout">
              <a:avLst>
                <a:gd name="adj1" fmla="val -56074"/>
                <a:gd name="adj2" fmla="val 925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我们同样描述的是鳄鱼的长度，怎么结果会不一样呢？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65" name="组合 12303"/>
          <p:cNvGrpSpPr/>
          <p:nvPr/>
        </p:nvGrpSpPr>
        <p:grpSpPr>
          <a:xfrm>
            <a:off x="6024563" y="2565400"/>
            <a:ext cx="3683000" cy="1382713"/>
            <a:chOff x="2835" y="1616"/>
            <a:chExt cx="2320" cy="871"/>
          </a:xfrm>
        </p:grpSpPr>
        <p:pic>
          <p:nvPicPr>
            <p:cNvPr id="1536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332" y="1616"/>
              <a:ext cx="823" cy="7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67" name="圆角矩形标注 3"/>
            <p:cNvSpPr/>
            <p:nvPr/>
          </p:nvSpPr>
          <p:spPr>
            <a:xfrm>
              <a:off x="2835" y="1933"/>
              <a:ext cx="1389" cy="554"/>
            </a:xfrm>
            <a:prstGeom prst="wedgeRoundRectCallout">
              <a:avLst>
                <a:gd name="adj1" fmla="val 59792"/>
                <a:gd name="adj2" fmla="val -1484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我们选择的标准不一样。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68" name="组合 12305"/>
          <p:cNvGrpSpPr/>
          <p:nvPr/>
        </p:nvGrpSpPr>
        <p:grpSpPr>
          <a:xfrm>
            <a:off x="1771650" y="4202113"/>
            <a:ext cx="5045075" cy="2451100"/>
            <a:chOff x="156" y="2647"/>
            <a:chExt cx="3178" cy="1544"/>
          </a:xfrm>
        </p:grpSpPr>
        <p:pic>
          <p:nvPicPr>
            <p:cNvPr id="15369" name="图片 6157" descr="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" y="2647"/>
              <a:ext cx="784" cy="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0" name="圆角矩形标注 9"/>
            <p:cNvSpPr/>
            <p:nvPr/>
          </p:nvSpPr>
          <p:spPr>
            <a:xfrm>
              <a:off x="930" y="2840"/>
              <a:ext cx="2404" cy="1351"/>
            </a:xfrm>
            <a:prstGeom prst="wedgeRoundRectCallout">
              <a:avLst>
                <a:gd name="adj1" fmla="val -57069"/>
                <a:gd name="adj2" fmla="val 819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根据被测物体的大小选择测量</a:t>
              </a:r>
              <a:endParaRPr lang="en-US" altLang="zh-CN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标准，大的物体就选择大的物</a:t>
              </a:r>
              <a:endParaRPr lang="en-US" altLang="zh-CN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体作测量标准，小的物体就选</a:t>
              </a:r>
              <a:endParaRPr lang="en-US" altLang="zh-CN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择小的物体作测量标准，要具</a:t>
              </a:r>
              <a:endParaRPr lang="en-US" altLang="zh-CN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体问题具体分析。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71" name="Rectangle 2"/>
          <p:cNvSpPr/>
          <p:nvPr/>
        </p:nvSpPr>
        <p:spPr>
          <a:xfrm>
            <a:off x="1919288" y="219075"/>
            <a:ext cx="8497887" cy="1190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lnSpc>
                <a:spcPct val="120000"/>
              </a:lnSpc>
            </a:pP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二、借助身边的事物，描述其他物体的长度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ea typeface="黑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3200" b="0">
                <a:ea typeface="黑体" panose="02010609060101010101" pitchFamily="49" charset="-122"/>
                <a:sym typeface="Arial" panose="020B0604020202020204" pitchFamily="34" charset="0"/>
              </a:rPr>
              <a:t>或高度，发展长度观念</a:t>
            </a:r>
            <a:endParaRPr lang="zh-CN" altLang="en-US" sz="3200" b="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15372" name="组合 12304"/>
          <p:cNvGrpSpPr/>
          <p:nvPr/>
        </p:nvGrpSpPr>
        <p:grpSpPr>
          <a:xfrm>
            <a:off x="7391400" y="4076700"/>
            <a:ext cx="3128963" cy="2032000"/>
            <a:chOff x="3696" y="2568"/>
            <a:chExt cx="1971" cy="1280"/>
          </a:xfrm>
        </p:grpSpPr>
        <p:sp>
          <p:nvSpPr>
            <p:cNvPr id="15373" name="圆角矩形标注 6"/>
            <p:cNvSpPr/>
            <p:nvPr/>
          </p:nvSpPr>
          <p:spPr>
            <a:xfrm flipH="1">
              <a:off x="3696" y="2568"/>
              <a:ext cx="1225" cy="554"/>
            </a:xfrm>
            <a:prstGeom prst="wedgeRoundRectCallout">
              <a:avLst>
                <a:gd name="adj1" fmla="val -41676"/>
                <a:gd name="adj2" fmla="val 7526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怎样选择标准</a:t>
              </a:r>
              <a:endParaRPr lang="en-US" altLang="zh-CN"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>
                  <a:ea typeface="黑体" panose="02010609060101010101" pitchFamily="49" charset="-122"/>
                  <a:sym typeface="Arial" panose="020B0604020202020204" pitchFamily="34" charset="0"/>
                </a:rPr>
                <a:t>合适呢？</a:t>
              </a:r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pic>
          <p:nvPicPr>
            <p:cNvPr id="15374" name="Picture 83" descr="男天使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4" y="3022"/>
              <a:ext cx="973" cy="82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ptrlgfo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ptrlgfo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1266</Words>
  <Application>WPS 演示</Application>
  <PresentationFormat/>
  <Paragraphs>140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微软雅黑</vt:lpstr>
      <vt:lpstr>Calibri Light</vt:lpstr>
      <vt:lpstr>Calibri</vt:lpstr>
      <vt:lpstr>Arial Unicode MS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2021-08-07T14:27:06Z</cp:lastPrinted>
  <dcterms:created xsi:type="dcterms:W3CDTF">2021-08-07T14:27:06Z</dcterms:created>
  <dcterms:modified xsi:type="dcterms:W3CDTF">2021-11-08T11:55:00Z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822F2D82555F47E68DD5F097D00833E9</vt:lpwstr>
  </property>
  <property fmtid="{D5CDD505-2E9C-101B-9397-08002B2CF9AE}" pid="7" name="KSOProductBuildVer">
    <vt:lpwstr>2052-11.1.0.11045</vt:lpwstr>
  </property>
</Properties>
</file>